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68" r:id="rId2"/>
    <p:sldId id="257" r:id="rId3"/>
    <p:sldId id="258" r:id="rId4"/>
    <p:sldId id="259" r:id="rId5"/>
    <p:sldId id="260" r:id="rId6"/>
    <p:sldId id="261" r:id="rId7"/>
    <p:sldId id="262" r:id="rId8"/>
    <p:sldId id="263" r:id="rId9"/>
    <p:sldId id="264" r:id="rId10"/>
    <p:sldId id="270" r:id="rId11"/>
    <p:sldId id="265" r:id="rId12"/>
    <p:sldId id="266" r:id="rId13"/>
    <p:sldId id="267" r:id="rId14"/>
    <p:sldId id="269" r:id="rId15"/>
  </p:sldIdLst>
  <p:sldSz cx="9144000" cy="5143500" type="screen16x9"/>
  <p:notesSz cx="6858000" cy="9144000"/>
  <p:embeddedFontLst>
    <p:embeddedFont>
      <p:font typeface="Comfortaa" panose="020B0604020202020204" charset="0"/>
      <p:regular r:id="rId17"/>
      <p:bold r:id="rId18"/>
    </p:embeddedFont>
    <p:embeddedFont>
      <p:font typeface="Montserrat" panose="020B0604020202020204" charset="0"/>
      <p:regular r:id="rId19"/>
      <p:bold r:id="rId20"/>
      <p:italic r:id="rId21"/>
      <p:boldItalic r:id="rId22"/>
    </p:embeddedFont>
    <p:embeddedFont>
      <p:font typeface="Rubik" panose="020B0604020202020204" charset="-79"/>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4691"/>
  </p:normalViewPr>
  <p:slideViewPr>
    <p:cSldViewPr snapToGrid="0">
      <p:cViewPr varScale="1">
        <p:scale>
          <a:sx n="103" d="100"/>
          <a:sy n="103" d="100"/>
        </p:scale>
        <p:origin x="94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pt-BR" sz="1400" b="0" i="0" u="none" strike="noStrike" cap="none">
                <a:latin typeface="Times New Roman"/>
                <a:ea typeface="Times New Roman"/>
                <a:cs typeface="Times New Roman"/>
                <a:sym typeface="Times New Roman"/>
              </a:rPr>
              <a:t>‹nº›</a:t>
            </a:fld>
            <a:endParaRPr sz="14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82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b86b5ccb0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5b86b5ccb0_1_72: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extLst>
      <p:ext uri="{BB962C8B-B14F-4D97-AF65-F5344CB8AC3E}">
        <p14:creationId xmlns:p14="http://schemas.microsoft.com/office/powerpoint/2010/main" val="3176131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5: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Só pra deixar claro, o termo API é utilizado por desenvolvedores JAVA para mencionar libs dentro de seus projetos, porém estamos nos referindo a Web API, que é o conjunto de Web Services.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é um sistema que disponibiliza recursos para serem utilizados por outras aplicações. Esses recursos são disponibilizados via REST, os chamados End Points. EndPoints são os métodos que serão acessados dentro da API por meio de uma URI.</a:t>
            </a: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pode ser utilizada tanto como um produto final, quanto para se conectar com outro sistemas.</a:t>
            </a:r>
            <a:endParaRPr sz="1100" b="0"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b86b5ccb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g5b86b5ccb0_1_21: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Só pra deixar claro, o termo API é utilizado por desenvolvedores JAVA para mencionar libs dentro de seus projetos, porém estamos nos referindo a Web API, que é o conjunto de Web Services.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é um sistema que disponibiliza recursos para serem utilizados por outras aplicações. Esses recursos são disponibilizados via REST, os chamados End Points. EndPoints são os métodos que serão acessados dentro da API por meio de uma URI.</a:t>
            </a: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pode ser utilizada tanto como um produto final, quanto para se conectar com outro sistemas.</a:t>
            </a:r>
            <a:endParaRPr sz="1100" b="0"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5" name="Google Shape;245;p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46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3: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b86b5ccb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g5b86b5ccb0_1_32: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b86b5ccb0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g5b86b5ccb0_1_50: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b86b5ccb0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g5b86b5ccb0_1_61: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b86b5ccb0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5b86b5ccb0_1_72: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4: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Hoje nossa API se encontra no Nível 1 de implementação do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Como havia explicado, o REST é utilizado para a comunicação entre sistemas e a API é um conjunto de web services(canal de comunicação entre sistemas).. Logo, uma API pode utilizar da Arquitetura REST. A API da STAR especificamente utiliza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b86b5ccb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g5b86b5ccb0_1_5: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Hoje nossa API se encontra no Nível 1 de implementação do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Como havia explicado, o REST é utilizado para a comunicação entre sistemas e a API é um conjunto de web services(canal de comunicação entre sistemas).. Logo, uma API pode utilizar da Arquitetura REST. A API da STAR especificamente utiliza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4"/>
          <p:cNvSpPr txBox="1">
            <a:spLocks noGrp="1"/>
          </p:cNvSpPr>
          <p:nvPr>
            <p:ph type="body" idx="1"/>
          </p:nvPr>
        </p:nvSpPr>
        <p:spPr>
          <a:xfrm>
            <a:off x="311760" y="1152360"/>
            <a:ext cx="852012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8" name="Google Shape;98;p24"/>
          <p:cNvSpPr txBox="1">
            <a:spLocks noGrp="1"/>
          </p:cNvSpPr>
          <p:nvPr>
            <p:ph type="body" idx="2"/>
          </p:nvPr>
        </p:nvSpPr>
        <p:spPr>
          <a:xfrm>
            <a:off x="311760" y="2936880"/>
            <a:ext cx="852012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5"/>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25"/>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25"/>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25"/>
          <p:cNvSpPr txBox="1">
            <a:spLocks noGrp="1"/>
          </p:cNvSpPr>
          <p:nvPr>
            <p:ph type="body" idx="4"/>
          </p:nvPr>
        </p:nvSpPr>
        <p:spPr>
          <a:xfrm>
            <a:off x="467784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6"/>
          <p:cNvSpPr txBox="1">
            <a:spLocks noGrp="1"/>
          </p:cNvSpPr>
          <p:nvPr>
            <p:ph type="body" idx="1"/>
          </p:nvPr>
        </p:nvSpPr>
        <p:spPr>
          <a:xfrm>
            <a:off x="311760" y="115236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26"/>
          <p:cNvSpPr txBox="1">
            <a:spLocks noGrp="1"/>
          </p:cNvSpPr>
          <p:nvPr>
            <p:ph type="body" idx="2"/>
          </p:nvPr>
        </p:nvSpPr>
        <p:spPr>
          <a:xfrm>
            <a:off x="3192480" y="115236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26"/>
          <p:cNvSpPr txBox="1">
            <a:spLocks noGrp="1"/>
          </p:cNvSpPr>
          <p:nvPr>
            <p:ph type="body" idx="3"/>
          </p:nvPr>
        </p:nvSpPr>
        <p:spPr>
          <a:xfrm>
            <a:off x="6073200" y="115236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0" name="Google Shape;110;p26"/>
          <p:cNvSpPr txBox="1">
            <a:spLocks noGrp="1"/>
          </p:cNvSpPr>
          <p:nvPr>
            <p:ph type="body" idx="4"/>
          </p:nvPr>
        </p:nvSpPr>
        <p:spPr>
          <a:xfrm>
            <a:off x="311760" y="293688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1" name="Google Shape;111;p26"/>
          <p:cNvSpPr txBox="1">
            <a:spLocks noGrp="1"/>
          </p:cNvSpPr>
          <p:nvPr>
            <p:ph type="body" idx="5"/>
          </p:nvPr>
        </p:nvSpPr>
        <p:spPr>
          <a:xfrm>
            <a:off x="3192480" y="293688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2" name="Google Shape;112;p26"/>
          <p:cNvSpPr txBox="1">
            <a:spLocks noGrp="1"/>
          </p:cNvSpPr>
          <p:nvPr>
            <p:ph type="body" idx="6"/>
          </p:nvPr>
        </p:nvSpPr>
        <p:spPr>
          <a:xfrm>
            <a:off x="6073200" y="293688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ubTitle" idx="1"/>
          </p:nvPr>
        </p:nvSpPr>
        <p:spPr>
          <a:xfrm>
            <a:off x="311760" y="1152360"/>
            <a:ext cx="8520120" cy="34160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5" name="Google Shape;75;p18"/>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8"/>
        <p:cNvGrpSpPr/>
        <p:nvPr/>
      </p:nvGrpSpPr>
      <p:grpSpPr>
        <a:xfrm>
          <a:off x="0" y="0"/>
          <a:ext cx="0" cy="0"/>
          <a:chOff x="0" y="0"/>
          <a:chExt cx="0" cy="0"/>
        </a:xfrm>
      </p:grpSpPr>
      <p:sp>
        <p:nvSpPr>
          <p:cNvPr id="79" name="Google Shape;79;p20"/>
          <p:cNvSpPr txBox="1">
            <a:spLocks noGrp="1"/>
          </p:cNvSpPr>
          <p:nvPr>
            <p:ph type="subTitle" idx="1"/>
          </p:nvPr>
        </p:nvSpPr>
        <p:spPr>
          <a:xfrm>
            <a:off x="311760" y="444960"/>
            <a:ext cx="8520120" cy="26546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21"/>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4" name="Google Shape;84;p21"/>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22"/>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9" name="Google Shape;89;p22"/>
          <p:cNvSpPr txBox="1">
            <a:spLocks noGrp="1"/>
          </p:cNvSpPr>
          <p:nvPr>
            <p:ph type="body" idx="3"/>
          </p:nvPr>
        </p:nvSpPr>
        <p:spPr>
          <a:xfrm>
            <a:off x="467784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3" name="Google Shape;93;p23"/>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4" name="Google Shape;94;p23"/>
          <p:cNvSpPr txBox="1">
            <a:spLocks noGrp="1"/>
          </p:cNvSpPr>
          <p:nvPr>
            <p:ph type="body" idx="3"/>
          </p:nvPr>
        </p:nvSpPr>
        <p:spPr>
          <a:xfrm>
            <a:off x="311760" y="2936880"/>
            <a:ext cx="852012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60" y="444960"/>
            <a:ext cx="8520120" cy="572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3" name="Google Shape;63;p14"/>
          <p:cNvSpPr txBox="1">
            <a:spLocks noGrp="1"/>
          </p:cNvSpPr>
          <p:nvPr>
            <p:ph type="body" idx="1"/>
          </p:nvPr>
        </p:nvSpPr>
        <p:spPr>
          <a:xfrm>
            <a:off x="311760" y="1152360"/>
            <a:ext cx="8520120" cy="34160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4" name="Google Shape;64;p14"/>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7950" y="-3350"/>
            <a:ext cx="9144000" cy="5143500"/>
          </a:xfrm>
          <a:prstGeom prst="rect">
            <a:avLst/>
          </a:prstGeom>
          <a:solidFill>
            <a:srgbClr val="000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13"/>
          <p:cNvPicPr preferRelativeResize="0"/>
          <p:nvPr/>
        </p:nvPicPr>
        <p:blipFill>
          <a:blip r:embed="rId3">
            <a:alphaModFix/>
          </a:blip>
          <a:stretch>
            <a:fillRect/>
          </a:stretch>
        </p:blipFill>
        <p:spPr>
          <a:xfrm>
            <a:off x="-1373175" y="169162"/>
            <a:ext cx="5247003" cy="4974331"/>
          </a:xfrm>
          <a:prstGeom prst="rect">
            <a:avLst/>
          </a:prstGeom>
          <a:noFill/>
          <a:ln>
            <a:noFill/>
          </a:ln>
        </p:spPr>
      </p:pic>
      <p:pic>
        <p:nvPicPr>
          <p:cNvPr id="56" name="Google Shape;56;p13"/>
          <p:cNvPicPr preferRelativeResize="0"/>
          <p:nvPr/>
        </p:nvPicPr>
        <p:blipFill>
          <a:blip r:embed="rId3">
            <a:alphaModFix/>
          </a:blip>
          <a:stretch>
            <a:fillRect/>
          </a:stretch>
        </p:blipFill>
        <p:spPr>
          <a:xfrm>
            <a:off x="3904950" y="25587"/>
            <a:ext cx="5247003" cy="4974331"/>
          </a:xfrm>
          <a:prstGeom prst="rect">
            <a:avLst/>
          </a:prstGeom>
          <a:noFill/>
          <a:ln>
            <a:noFill/>
          </a:ln>
        </p:spPr>
      </p:pic>
      <p:pic>
        <p:nvPicPr>
          <p:cNvPr id="57" name="Google Shape;57;p13"/>
          <p:cNvPicPr preferRelativeResize="0"/>
          <p:nvPr/>
        </p:nvPicPr>
        <p:blipFill>
          <a:blip r:embed="rId4">
            <a:alphaModFix/>
          </a:blip>
          <a:stretch>
            <a:fillRect/>
          </a:stretch>
        </p:blipFill>
        <p:spPr>
          <a:xfrm>
            <a:off x="0" y="-14868"/>
            <a:ext cx="6098952" cy="5025498"/>
          </a:xfrm>
          <a:prstGeom prst="rect">
            <a:avLst/>
          </a:prstGeom>
          <a:noFill/>
          <a:ln>
            <a:noFill/>
          </a:ln>
        </p:spPr>
      </p:pic>
      <p:sp>
        <p:nvSpPr>
          <p:cNvPr id="58" name="Google Shape;58;p13"/>
          <p:cNvSpPr txBox="1"/>
          <p:nvPr/>
        </p:nvSpPr>
        <p:spPr>
          <a:xfrm>
            <a:off x="1289850" y="1695900"/>
            <a:ext cx="5247000" cy="2118000"/>
          </a:xfrm>
          <a:prstGeom prst="rect">
            <a:avLst/>
          </a:prstGeom>
          <a:noFill/>
          <a:ln>
            <a:noFill/>
          </a:ln>
        </p:spPr>
        <p:txBody>
          <a:bodyPr spcFirstLastPara="1" wrap="square" lIns="91425" tIns="91425" rIns="91425" bIns="91425" anchor="t" anchorCtr="0">
            <a:noAutofit/>
          </a:bodyPr>
          <a:lstStyle/>
          <a:p>
            <a:pPr lvl="0"/>
            <a:r>
              <a:rPr lang="pt-BR" sz="5000" dirty="0">
                <a:solidFill>
                  <a:srgbClr val="FFFFFF"/>
                </a:solidFill>
                <a:latin typeface="Montserrat"/>
                <a:ea typeface="Montserrat"/>
                <a:cs typeface="Montserrat"/>
                <a:sym typeface="Montserrat"/>
              </a:rPr>
              <a:t>{</a:t>
            </a:r>
            <a:r>
              <a:rPr lang="pt-BR" sz="5000" dirty="0">
                <a:solidFill>
                  <a:srgbClr val="5FFEBB"/>
                </a:solidFill>
                <a:latin typeface="Montserrat"/>
                <a:ea typeface="Montserrat"/>
                <a:cs typeface="Montserrat"/>
                <a:sym typeface="Montserrat"/>
              </a:rPr>
              <a:t>SPRING</a:t>
            </a:r>
            <a:r>
              <a:rPr lang="pt-BR" sz="5000" dirty="0">
                <a:solidFill>
                  <a:srgbClr val="FFFFFF"/>
                </a:solidFill>
                <a:latin typeface="Montserrat"/>
                <a:ea typeface="Montserrat"/>
                <a:cs typeface="Montserrat"/>
                <a:sym typeface="Montserrat"/>
              </a:rPr>
              <a:t>}</a:t>
            </a:r>
            <a:r>
              <a:rPr lang="pt-BR" sz="5000" dirty="0">
                <a:solidFill>
                  <a:srgbClr val="5FFEBB"/>
                </a:solidFill>
                <a:latin typeface="Montserrat"/>
                <a:ea typeface="Montserrat"/>
                <a:cs typeface="Montserrat"/>
                <a:sym typeface="Montserrat"/>
              </a:rPr>
              <a:t> UNIVERS</a:t>
            </a:r>
            <a:endParaRPr sz="50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928887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85" name="Google Shape;185;p33"/>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87" name="Google Shape;187;p33"/>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89" name="Google Shape;189;p33"/>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33"/>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91" name="Google Shape;191;p33"/>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92" name="Google Shape;192;p33"/>
          <p:cNvPicPr preferRelativeResize="0"/>
          <p:nvPr/>
        </p:nvPicPr>
        <p:blipFill rotWithShape="1">
          <a:blip r:embed="rId6">
            <a:alphaModFix/>
          </a:blip>
          <a:srcRect/>
          <a:stretch/>
        </p:blipFill>
        <p:spPr>
          <a:xfrm>
            <a:off x="6509520" y="333360"/>
            <a:ext cx="812879" cy="812879"/>
          </a:xfrm>
          <a:prstGeom prst="rect">
            <a:avLst/>
          </a:prstGeom>
          <a:noFill/>
          <a:ln>
            <a:noFill/>
          </a:ln>
        </p:spPr>
      </p:pic>
      <p:sp>
        <p:nvSpPr>
          <p:cNvPr id="12" name="Google Shape;124;p28">
            <a:extLst>
              <a:ext uri="{FF2B5EF4-FFF2-40B4-BE49-F238E27FC236}">
                <a16:creationId xmlns:a16="http://schemas.microsoft.com/office/drawing/2014/main" id="{02B9B67D-76D4-6648-89CC-33FEF816EBC1}"/>
              </a:ext>
            </a:extLst>
          </p:cNvPr>
          <p:cNvSpPr/>
          <p:nvPr/>
        </p:nvSpPr>
        <p:spPr>
          <a:xfrm>
            <a:off x="1941271" y="2431516"/>
            <a:ext cx="1441473" cy="6919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3600" b="1" dirty="0">
                <a:solidFill>
                  <a:srgbClr val="00FFFF"/>
                </a:solidFill>
                <a:latin typeface="Comfortaa"/>
                <a:ea typeface="Comfortaa"/>
                <a:cs typeface="Comfortaa"/>
                <a:sym typeface="Comfortaa"/>
              </a:rPr>
              <a:t>REST</a:t>
            </a:r>
            <a:endParaRPr sz="3600" i="0" u="none" strike="noStrike" cap="none" dirty="0">
              <a:latin typeface="Comfortaa"/>
              <a:ea typeface="Comfortaa"/>
              <a:cs typeface="Comfortaa"/>
              <a:sym typeface="Comfortaa"/>
            </a:endParaRPr>
          </a:p>
        </p:txBody>
      </p:sp>
      <p:sp>
        <p:nvSpPr>
          <p:cNvPr id="13" name="Google Shape;124;p28">
            <a:extLst>
              <a:ext uri="{FF2B5EF4-FFF2-40B4-BE49-F238E27FC236}">
                <a16:creationId xmlns:a16="http://schemas.microsoft.com/office/drawing/2014/main" id="{3FEBDD06-74A7-5E4D-B1F3-82A4CE0A3178}"/>
              </a:ext>
            </a:extLst>
          </p:cNvPr>
          <p:cNvSpPr/>
          <p:nvPr/>
        </p:nvSpPr>
        <p:spPr>
          <a:xfrm>
            <a:off x="5232695" y="2431516"/>
            <a:ext cx="2387188" cy="6919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3600" b="1" dirty="0">
                <a:solidFill>
                  <a:srgbClr val="00FFFF"/>
                </a:solidFill>
                <a:latin typeface="Comfortaa"/>
                <a:ea typeface="Comfortaa"/>
                <a:cs typeface="Comfortaa"/>
                <a:sym typeface="Comfortaa"/>
              </a:rPr>
              <a:t>RESTFUL</a:t>
            </a:r>
            <a:endParaRPr sz="3600" i="0" u="none" strike="noStrike" cap="none" dirty="0">
              <a:latin typeface="Comfortaa"/>
              <a:ea typeface="Comfortaa"/>
              <a:cs typeface="Comfortaa"/>
              <a:sym typeface="Comfortaa"/>
            </a:endParaRPr>
          </a:p>
        </p:txBody>
      </p:sp>
      <p:sp>
        <p:nvSpPr>
          <p:cNvPr id="14" name="Google Shape;124;p28">
            <a:extLst>
              <a:ext uri="{FF2B5EF4-FFF2-40B4-BE49-F238E27FC236}">
                <a16:creationId xmlns:a16="http://schemas.microsoft.com/office/drawing/2014/main" id="{052AE9B9-C574-DF49-A111-FA66561576CF}"/>
              </a:ext>
            </a:extLst>
          </p:cNvPr>
          <p:cNvSpPr/>
          <p:nvPr/>
        </p:nvSpPr>
        <p:spPr>
          <a:xfrm>
            <a:off x="4070365" y="2431515"/>
            <a:ext cx="399552" cy="6403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3600" b="1" i="0" u="none" strike="noStrike" cap="none" dirty="0" err="1">
                <a:solidFill>
                  <a:srgbClr val="FF0000"/>
                </a:solidFill>
                <a:latin typeface="Comfortaa"/>
                <a:ea typeface="Comfortaa"/>
                <a:cs typeface="Comfortaa"/>
                <a:sym typeface="Comfortaa"/>
              </a:rPr>
              <a:t>x</a:t>
            </a:r>
            <a:endParaRPr sz="3600" i="0" u="none" strike="noStrike" cap="none" dirty="0">
              <a:solidFill>
                <a:srgbClr val="FF0000"/>
              </a:solidFill>
              <a:latin typeface="Comfortaa"/>
              <a:ea typeface="Comfortaa"/>
              <a:cs typeface="Comfortaa"/>
              <a:sym typeface="Comfortaa"/>
            </a:endParaRPr>
          </a:p>
        </p:txBody>
      </p:sp>
      <p:sp>
        <p:nvSpPr>
          <p:cNvPr id="15" name="Google Shape;124;p28">
            <a:extLst>
              <a:ext uri="{FF2B5EF4-FFF2-40B4-BE49-F238E27FC236}">
                <a16:creationId xmlns:a16="http://schemas.microsoft.com/office/drawing/2014/main" id="{B580B4C2-1FFC-9C4E-A9F8-CCE861490A31}"/>
              </a:ext>
            </a:extLst>
          </p:cNvPr>
          <p:cNvSpPr/>
          <p:nvPr/>
        </p:nvSpPr>
        <p:spPr>
          <a:xfrm>
            <a:off x="1941271" y="3217085"/>
            <a:ext cx="1946563" cy="691989"/>
          </a:xfrm>
          <a:prstGeom prst="rect">
            <a:avLst/>
          </a:prstGeom>
          <a:noFill/>
          <a:ln>
            <a:noFill/>
          </a:ln>
        </p:spPr>
        <p:txBody>
          <a:bodyPr spcFirstLastPara="1" wrap="square" lIns="91425" tIns="91425" rIns="91425" bIns="91425" anchor="t" anchorCtr="0">
            <a:noAutofit/>
          </a:bodyPr>
          <a:lstStyle/>
          <a:p>
            <a:pPr lvl="0"/>
            <a:r>
              <a:rPr lang="pt-BR" sz="1600" dirty="0">
                <a:solidFill>
                  <a:srgbClr val="FFFFFF"/>
                </a:solidFill>
                <a:latin typeface="Comfortaa"/>
              </a:rPr>
              <a:t>é um conjunto de regras e padrões</a:t>
            </a:r>
          </a:p>
        </p:txBody>
      </p:sp>
      <p:sp>
        <p:nvSpPr>
          <p:cNvPr id="17" name="Google Shape;124;p28">
            <a:extLst>
              <a:ext uri="{FF2B5EF4-FFF2-40B4-BE49-F238E27FC236}">
                <a16:creationId xmlns:a16="http://schemas.microsoft.com/office/drawing/2014/main" id="{27F7AB4B-CA68-3E4B-85AC-BAF573A00A22}"/>
              </a:ext>
            </a:extLst>
          </p:cNvPr>
          <p:cNvSpPr/>
          <p:nvPr/>
        </p:nvSpPr>
        <p:spPr>
          <a:xfrm>
            <a:off x="5266207" y="3137544"/>
            <a:ext cx="2682695" cy="691989"/>
          </a:xfrm>
          <a:prstGeom prst="rect">
            <a:avLst/>
          </a:prstGeom>
          <a:noFill/>
          <a:ln>
            <a:noFill/>
          </a:ln>
        </p:spPr>
        <p:txBody>
          <a:bodyPr spcFirstLastPara="1" wrap="square" lIns="91425" tIns="91425" rIns="91425" bIns="91425" anchor="t" anchorCtr="0">
            <a:noAutofit/>
          </a:bodyPr>
          <a:lstStyle/>
          <a:p>
            <a:pPr lvl="0"/>
            <a:r>
              <a:rPr lang="pt-BR" sz="1600" dirty="0">
                <a:solidFill>
                  <a:srgbClr val="FFFFFF"/>
                </a:solidFill>
                <a:latin typeface="Comfortaa"/>
              </a:rPr>
              <a:t>é a implementação dessas regras em API.</a:t>
            </a:r>
            <a:endParaRPr sz="1600" dirty="0">
              <a:solidFill>
                <a:srgbClr val="FFFFFF"/>
              </a:solidFill>
              <a:latin typeface="Comfortaa"/>
              <a:sym typeface="Comfortaa"/>
            </a:endParaRPr>
          </a:p>
        </p:txBody>
      </p:sp>
    </p:spTree>
    <p:extLst>
      <p:ext uri="{BB962C8B-B14F-4D97-AF65-F5344CB8AC3E}">
        <p14:creationId xmlns:p14="http://schemas.microsoft.com/office/powerpoint/2010/main" val="117349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pic>
        <p:nvPicPr>
          <p:cNvPr id="8"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26" name="Google Shape;226;p36"/>
          <p:cNvSpPr/>
          <p:nvPr/>
        </p:nvSpPr>
        <p:spPr>
          <a:xfrm>
            <a:off x="239040" y="463680"/>
            <a:ext cx="4870440" cy="7297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227" name="Google Shape;227;p36"/>
          <p:cNvSpPr/>
          <p:nvPr/>
        </p:nvSpPr>
        <p:spPr>
          <a:xfrm>
            <a:off x="355675" y="1578375"/>
            <a:ext cx="8226000" cy="3184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pt-BR" sz="1600" i="0" u="none" strike="noStrike" cap="none">
                <a:solidFill>
                  <a:srgbClr val="FFFFFF"/>
                </a:solidFill>
                <a:latin typeface="Comfortaa"/>
                <a:ea typeface="Comfortaa"/>
                <a:cs typeface="Comfortaa"/>
                <a:sym typeface="Comfortaa"/>
              </a:rPr>
              <a:t>"Application Programming Interface" - (Interface de Programação de Aplicativos)</a:t>
            </a:r>
            <a:endParaRPr sz="1600" i="0" u="none" strike="noStrike" cap="none">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 Tecnologia utilizada para construção de serviços REST usando recursos HTTP</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 Simples e Fácil de usar</a:t>
            </a:r>
            <a:endParaRPr sz="1600" i="0" u="none" strike="noStrike" cap="none">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 Disponibiliza recursos de uma aplicação para ser consumida por outra aplicação</a:t>
            </a:r>
            <a:endParaRPr sz="1600" i="0" u="none" strike="noStrike" cap="none">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228" name="Google Shape;228;p36"/>
          <p:cNvSpPr/>
          <p:nvPr/>
        </p:nvSpPr>
        <p:spPr>
          <a:xfrm>
            <a:off x="355680" y="442800"/>
            <a:ext cx="1568520" cy="86328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6"/>
          <p:cNvSpPr/>
          <p:nvPr/>
        </p:nvSpPr>
        <p:spPr>
          <a:xfrm>
            <a:off x="465120" y="411840"/>
            <a:ext cx="2233440" cy="1580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API</a:t>
            </a:r>
            <a:endParaRPr sz="4800" b="0" i="0" u="none" strike="noStrike" cap="none">
              <a:latin typeface="Arial"/>
              <a:ea typeface="Arial"/>
              <a:cs typeface="Arial"/>
              <a:sym typeface="Arial"/>
            </a:endParaRPr>
          </a:p>
        </p:txBody>
      </p:sp>
      <p:sp>
        <p:nvSpPr>
          <p:cNvPr id="230" name="Google Shape;230;p36"/>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6"/>
          <p:cNvPicPr preferRelativeResize="0"/>
          <p:nvPr/>
        </p:nvPicPr>
        <p:blipFill rotWithShape="1">
          <a:blip r:embed="rId4">
            <a:alphaModFix/>
          </a:blip>
          <a:srcRect/>
          <a:stretch/>
        </p:blipFill>
        <p:spPr>
          <a:xfrm>
            <a:off x="7709040" y="335880"/>
            <a:ext cx="872640" cy="872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5"/>
        <p:cNvGrpSpPr/>
        <p:nvPr/>
      </p:nvGrpSpPr>
      <p:grpSpPr>
        <a:xfrm>
          <a:off x="0" y="0"/>
          <a:ext cx="0" cy="0"/>
          <a:chOff x="0" y="0"/>
          <a:chExt cx="0" cy="0"/>
        </a:xfrm>
      </p:grpSpPr>
      <p:pic>
        <p:nvPicPr>
          <p:cNvPr id="9"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36" name="Google Shape;236;p37"/>
          <p:cNvSpPr/>
          <p:nvPr/>
        </p:nvSpPr>
        <p:spPr>
          <a:xfrm>
            <a:off x="355675" y="1578375"/>
            <a:ext cx="8226000" cy="119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1600">
                <a:solidFill>
                  <a:schemeClr val="lt1"/>
                </a:solidFill>
                <a:latin typeface="Comfortaa"/>
                <a:ea typeface="Comfortaa"/>
                <a:cs typeface="Comfortaa"/>
                <a:sym typeface="Comfortaa"/>
              </a:rPr>
              <a:t>Através das APIs, os aplicativos podem se comunicar uns com os outros sem intervenção do usuário, utilizando mensagem de requisição e resposta HTTP geralmente em formatos JSON ou XML.</a:t>
            </a:r>
            <a:endParaRPr sz="1600">
              <a:solidFill>
                <a:schemeClr val="dk1"/>
              </a:solidFill>
              <a:latin typeface="Comfortaa"/>
              <a:ea typeface="Comfortaa"/>
              <a:cs typeface="Comfortaa"/>
              <a:sym typeface="Comfortaa"/>
            </a:endParaRPr>
          </a:p>
          <a:p>
            <a:pPr marL="0" lvl="0" indent="0" algn="l" rtl="0">
              <a:spcBef>
                <a:spcPts val="0"/>
              </a:spcBef>
              <a:spcAft>
                <a:spcPts val="0"/>
              </a:spcAft>
              <a:buNone/>
            </a:pPr>
            <a:endParaRPr sz="1200">
              <a:solidFill>
                <a:schemeClr val="dk1"/>
              </a:solidFill>
            </a:endParaRPr>
          </a:p>
          <a:p>
            <a:pPr marL="0" marR="0" lvl="0" indent="0" algn="l" rtl="0">
              <a:lnSpc>
                <a:spcPct val="150000"/>
              </a:lnSpc>
              <a:spcBef>
                <a:spcPts val="0"/>
              </a:spcBef>
              <a:spcAft>
                <a:spcPts val="0"/>
              </a:spcAft>
              <a:buNone/>
            </a:pPr>
            <a:endParaRPr sz="160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237" name="Google Shape;237;p37"/>
          <p:cNvSpPr/>
          <p:nvPr/>
        </p:nvSpPr>
        <p:spPr>
          <a:xfrm>
            <a:off x="355680" y="442800"/>
            <a:ext cx="1568400" cy="8634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p:nvPr/>
        </p:nvSpPr>
        <p:spPr>
          <a:xfrm>
            <a:off x="465125" y="411850"/>
            <a:ext cx="1317300" cy="72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API</a:t>
            </a:r>
            <a:endParaRPr sz="4800" b="0" i="0" u="none" strike="noStrike" cap="none">
              <a:latin typeface="Arial"/>
              <a:ea typeface="Arial"/>
              <a:cs typeface="Arial"/>
              <a:sym typeface="Arial"/>
            </a:endParaRPr>
          </a:p>
        </p:txBody>
      </p:sp>
      <p:sp>
        <p:nvSpPr>
          <p:cNvPr id="239" name="Google Shape;239;p37"/>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7"/>
          <p:cNvPicPr preferRelativeResize="0"/>
          <p:nvPr/>
        </p:nvPicPr>
        <p:blipFill rotWithShape="1">
          <a:blip r:embed="rId4">
            <a:alphaModFix/>
          </a:blip>
          <a:srcRect/>
          <a:stretch/>
        </p:blipFill>
        <p:spPr>
          <a:xfrm>
            <a:off x="7709040" y="335880"/>
            <a:ext cx="872640" cy="872640"/>
          </a:xfrm>
          <a:prstGeom prst="rect">
            <a:avLst/>
          </a:prstGeom>
          <a:noFill/>
          <a:ln>
            <a:noFill/>
          </a:ln>
        </p:spPr>
      </p:pic>
      <p:pic>
        <p:nvPicPr>
          <p:cNvPr id="241" name="Google Shape;241;p37"/>
          <p:cNvPicPr preferRelativeResize="0"/>
          <p:nvPr/>
        </p:nvPicPr>
        <p:blipFill>
          <a:blip r:embed="rId5">
            <a:alphaModFix/>
          </a:blip>
          <a:stretch>
            <a:fillRect/>
          </a:stretch>
        </p:blipFill>
        <p:spPr>
          <a:xfrm>
            <a:off x="2529720" y="2929275"/>
            <a:ext cx="1914525" cy="1714500"/>
          </a:xfrm>
          <a:prstGeom prst="rect">
            <a:avLst/>
          </a:prstGeom>
          <a:noFill/>
          <a:ln>
            <a:noFill/>
          </a:ln>
        </p:spPr>
      </p:pic>
      <p:pic>
        <p:nvPicPr>
          <p:cNvPr id="242" name="Google Shape;242;p37"/>
          <p:cNvPicPr preferRelativeResize="0"/>
          <p:nvPr/>
        </p:nvPicPr>
        <p:blipFill>
          <a:blip r:embed="rId6">
            <a:alphaModFix/>
          </a:blip>
          <a:stretch>
            <a:fillRect/>
          </a:stretch>
        </p:blipFill>
        <p:spPr>
          <a:xfrm>
            <a:off x="4596645" y="2929275"/>
            <a:ext cx="2028825" cy="168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Shape 246"/>
        <p:cNvGrpSpPr/>
        <p:nvPr/>
      </p:nvGrpSpPr>
      <p:grpSpPr>
        <a:xfrm>
          <a:off x="0" y="0"/>
          <a:ext cx="0" cy="0"/>
          <a:chOff x="0" y="0"/>
          <a:chExt cx="0" cy="0"/>
        </a:xfrm>
      </p:grpSpPr>
      <p:pic>
        <p:nvPicPr>
          <p:cNvPr id="10"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47" name="Google Shape;247;p38"/>
          <p:cNvSpPr/>
          <p:nvPr/>
        </p:nvSpPr>
        <p:spPr>
          <a:xfrm>
            <a:off x="388925" y="2237275"/>
            <a:ext cx="4372800" cy="20466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pt-BR" sz="1600" b="1" i="0" u="none" strike="noStrike" cap="none">
                <a:solidFill>
                  <a:srgbClr val="00FFFF"/>
                </a:solidFill>
                <a:latin typeface="Comfortaa"/>
                <a:ea typeface="Comfortaa"/>
                <a:cs typeface="Comfortaa"/>
                <a:sym typeface="Comfortaa"/>
              </a:rPr>
              <a:t>PADRÃO DE DESIGN DE UMA API</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600">
              <a:latin typeface="Comfortaa"/>
              <a:ea typeface="Comfortaa"/>
              <a:cs typeface="Comfortaa"/>
              <a:sym typeface="Comfortaa"/>
            </a:endParaRPr>
          </a:p>
          <a:p>
            <a:pPr marL="0" marR="0" lvl="0" indent="0" algn="l" rtl="0">
              <a:lnSpc>
                <a:spcPct val="100000"/>
              </a:lnSpc>
              <a:spcBef>
                <a:spcPts val="0"/>
              </a:spcBef>
              <a:spcAft>
                <a:spcPts val="0"/>
              </a:spcAft>
              <a:buNone/>
            </a:pPr>
            <a:endParaRPr sz="1600">
              <a:latin typeface="Comfortaa"/>
              <a:ea typeface="Comfortaa"/>
              <a:cs typeface="Comfortaa"/>
              <a:sym typeface="Comfortaa"/>
            </a:endParaRPr>
          </a:p>
          <a:p>
            <a:pPr marL="0" marR="0" lvl="0" indent="0" algn="l" rtl="0">
              <a:lnSpc>
                <a:spcPct val="100000"/>
              </a:lnSpc>
              <a:spcBef>
                <a:spcPts val="0"/>
              </a:spcBef>
              <a:spcAft>
                <a:spcPts val="0"/>
              </a:spcAft>
              <a:buNone/>
            </a:pPr>
            <a:endParaRPr sz="1600">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URI</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Resources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Operações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Versionamento</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a:latin typeface="Comfortaa"/>
              <a:ea typeface="Comfortaa"/>
              <a:cs typeface="Comfortaa"/>
              <a:sym typeface="Comfortaa"/>
            </a:endParaRPr>
          </a:p>
        </p:txBody>
      </p:sp>
      <p:sp>
        <p:nvSpPr>
          <p:cNvPr id="248" name="Google Shape;248;p38"/>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355680" y="442800"/>
            <a:ext cx="1568520" cy="86328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8"/>
          <p:cNvSpPr/>
          <p:nvPr/>
        </p:nvSpPr>
        <p:spPr>
          <a:xfrm>
            <a:off x="465120" y="411840"/>
            <a:ext cx="2233440" cy="1580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API</a:t>
            </a:r>
            <a:endParaRPr sz="4800" b="0" i="0" u="none" strike="noStrike" cap="none">
              <a:latin typeface="Arial"/>
              <a:ea typeface="Arial"/>
              <a:cs typeface="Arial"/>
              <a:sym typeface="Arial"/>
            </a:endParaRPr>
          </a:p>
        </p:txBody>
      </p:sp>
      <p:sp>
        <p:nvSpPr>
          <p:cNvPr id="251" name="Google Shape;251;p38"/>
          <p:cNvSpPr/>
          <p:nvPr/>
        </p:nvSpPr>
        <p:spPr>
          <a:xfrm>
            <a:off x="3082800" y="2699650"/>
            <a:ext cx="3179400" cy="18888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Media Types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Status &amp; Error Codes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Filtros e Paginação</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Caching</a:t>
            </a:r>
            <a:endParaRPr sz="1600" i="0" u="none" strike="noStrike" cap="none">
              <a:latin typeface="Comfortaa"/>
              <a:ea typeface="Comfortaa"/>
              <a:cs typeface="Comfortaa"/>
              <a:sym typeface="Comfortaa"/>
            </a:endParaRPr>
          </a:p>
        </p:txBody>
      </p:sp>
      <p:sp>
        <p:nvSpPr>
          <p:cNvPr id="252" name="Google Shape;252;p38"/>
          <p:cNvSpPr/>
          <p:nvPr/>
        </p:nvSpPr>
        <p:spPr>
          <a:xfrm>
            <a:off x="6414720" y="2623440"/>
            <a:ext cx="2368800" cy="18888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Segurança</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Callback</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Hypermedia</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Documentação</a:t>
            </a:r>
            <a:endParaRPr sz="1600" i="0" u="none" strike="noStrike" cap="none">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p:txBody>
      </p:sp>
      <p:sp>
        <p:nvSpPr>
          <p:cNvPr id="253" name="Google Shape;253;p38"/>
          <p:cNvSpPr/>
          <p:nvPr/>
        </p:nvSpPr>
        <p:spPr>
          <a:xfrm>
            <a:off x="3063475" y="2237275"/>
            <a:ext cx="5559900" cy="5196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pt-BR" sz="1600" b="1" i="0" u="none" strike="noStrike" cap="none" dirty="0">
                <a:solidFill>
                  <a:srgbClr val="E12D53"/>
                </a:solidFill>
                <a:latin typeface="Arial"/>
                <a:ea typeface="Arial"/>
                <a:cs typeface="Arial"/>
                <a:sym typeface="Arial"/>
              </a:rPr>
              <a:t>URI:</a:t>
            </a:r>
            <a:r>
              <a:rPr lang="pt-BR" sz="1600" b="1" i="0" u="none" strike="noStrike" cap="none" dirty="0">
                <a:solidFill>
                  <a:srgbClr val="00FFFF"/>
                </a:solidFill>
                <a:latin typeface="Arial"/>
                <a:ea typeface="Arial"/>
                <a:cs typeface="Arial"/>
                <a:sym typeface="Arial"/>
              </a:rPr>
              <a:t> https://</a:t>
            </a:r>
            <a:r>
              <a:rPr lang="pt-BR" sz="1600" b="1" i="0" u="none" strike="noStrike" cap="none" dirty="0">
                <a:solidFill>
                  <a:srgbClr val="4B8ECB"/>
                </a:solidFill>
                <a:latin typeface="Arial"/>
                <a:ea typeface="Arial"/>
                <a:cs typeface="Arial"/>
                <a:sym typeface="Arial"/>
              </a:rPr>
              <a:t>www.digytal.com</a:t>
            </a:r>
            <a:r>
              <a:rPr lang="pt-BR" sz="1600" b="1" i="0" u="none" strike="noStrike" cap="none" dirty="0">
                <a:solidFill>
                  <a:srgbClr val="00FFFF"/>
                </a:solidFill>
                <a:latin typeface="Arial"/>
                <a:ea typeface="Arial"/>
                <a:cs typeface="Arial"/>
                <a:sym typeface="Arial"/>
              </a:rPr>
              <a:t>/api-java/</a:t>
            </a:r>
            <a:r>
              <a:rPr lang="pt-BR" sz="1600" b="1" i="0" u="none" strike="noStrike" cap="none" dirty="0">
                <a:solidFill>
                  <a:srgbClr val="4B8ECB"/>
                </a:solidFill>
                <a:latin typeface="Arial"/>
                <a:ea typeface="Arial"/>
                <a:cs typeface="Arial"/>
                <a:sym typeface="Arial"/>
              </a:rPr>
              <a:t>cadastro</a:t>
            </a:r>
            <a:endParaRPr sz="1600" b="0" i="0" u="none" strike="noStrike" cap="none" dirty="0">
              <a:latin typeface="Arial"/>
              <a:ea typeface="Arial"/>
              <a:cs typeface="Arial"/>
              <a:sym typeface="Arial"/>
            </a:endParaRPr>
          </a:p>
        </p:txBody>
      </p:sp>
      <p:pic>
        <p:nvPicPr>
          <p:cNvPr id="254" name="Google Shape;254;p38"/>
          <p:cNvPicPr preferRelativeResize="0"/>
          <p:nvPr/>
        </p:nvPicPr>
        <p:blipFill rotWithShape="1">
          <a:blip r:embed="rId4">
            <a:alphaModFix/>
          </a:blip>
          <a:srcRect/>
          <a:stretch/>
        </p:blipFill>
        <p:spPr>
          <a:xfrm>
            <a:off x="7830720" y="411840"/>
            <a:ext cx="629640" cy="6296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8"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23" name="Google Shape;123;p28"/>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25" name="Google Shape;125;p28"/>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p28">
            <a:extLst>
              <a:ext uri="{FF2B5EF4-FFF2-40B4-BE49-F238E27FC236}">
                <a16:creationId xmlns:a16="http://schemas.microsoft.com/office/drawing/2014/main" id="{CC3C313B-0071-AD44-9A8D-E6794EE4DA22}"/>
              </a:ext>
            </a:extLst>
          </p:cNvPr>
          <p:cNvSpPr/>
          <p:nvPr/>
        </p:nvSpPr>
        <p:spPr>
          <a:xfrm>
            <a:off x="2169701" y="1967743"/>
            <a:ext cx="3520794" cy="97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dirty="0">
                <a:solidFill>
                  <a:srgbClr val="00FFFF"/>
                </a:solidFill>
                <a:latin typeface="Comfortaa"/>
                <a:ea typeface="Comfortaa"/>
                <a:cs typeface="Comfortaa"/>
                <a:sym typeface="Comfortaa"/>
              </a:rPr>
              <a:t>Obrigada!</a:t>
            </a:r>
            <a:endParaRPr sz="4800" i="0" u="none" strike="noStrike" cap="none" dirty="0">
              <a:latin typeface="Comfortaa"/>
              <a:ea typeface="Comfortaa"/>
              <a:cs typeface="Comfortaa"/>
              <a:sym typeface="Comfortaa"/>
            </a:endParaRPr>
          </a:p>
        </p:txBody>
      </p:sp>
    </p:spTree>
    <p:extLst>
      <p:ext uri="{BB962C8B-B14F-4D97-AF65-F5344CB8AC3E}">
        <p14:creationId xmlns:p14="http://schemas.microsoft.com/office/powerpoint/2010/main" val="41940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8"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23" name="Google Shape;123;p28"/>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24" name="Google Shape;124;p28"/>
          <p:cNvSpPr/>
          <p:nvPr/>
        </p:nvSpPr>
        <p:spPr>
          <a:xfrm>
            <a:off x="700477" y="509400"/>
            <a:ext cx="5620500" cy="97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dirty="0">
                <a:solidFill>
                  <a:srgbClr val="00FFFF"/>
                </a:solidFill>
                <a:latin typeface="Comfortaa"/>
                <a:ea typeface="Comfortaa"/>
                <a:cs typeface="Comfortaa"/>
                <a:sym typeface="Comfortaa"/>
              </a:rPr>
              <a:t>O que é REST?</a:t>
            </a:r>
            <a:endParaRPr sz="4800" i="0" u="none" strike="noStrike" cap="none" dirty="0">
              <a:latin typeface="Comfortaa"/>
              <a:ea typeface="Comfortaa"/>
              <a:cs typeface="Comfortaa"/>
              <a:sym typeface="Comfortaa"/>
            </a:endParaRPr>
          </a:p>
        </p:txBody>
      </p:sp>
      <p:sp>
        <p:nvSpPr>
          <p:cNvPr id="125" name="Google Shape;125;p28"/>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28"/>
          <p:cNvPicPr preferRelativeResize="0"/>
          <p:nvPr/>
        </p:nvPicPr>
        <p:blipFill>
          <a:blip r:embed="rId4">
            <a:alphaModFix/>
          </a:blip>
          <a:stretch>
            <a:fillRect/>
          </a:stretch>
        </p:blipFill>
        <p:spPr>
          <a:xfrm>
            <a:off x="4127940" y="1807075"/>
            <a:ext cx="4199588" cy="2803027"/>
          </a:xfrm>
          <a:prstGeom prst="rect">
            <a:avLst/>
          </a:prstGeom>
          <a:noFill/>
          <a:ln>
            <a:noFill/>
          </a:ln>
        </p:spPr>
      </p:pic>
      <p:sp>
        <p:nvSpPr>
          <p:cNvPr id="127" name="Google Shape;127;p28"/>
          <p:cNvSpPr/>
          <p:nvPr/>
        </p:nvSpPr>
        <p:spPr>
          <a:xfrm>
            <a:off x="1004765" y="1425309"/>
            <a:ext cx="4023000" cy="25110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3000" i="0" u="none" strike="noStrike" cap="none" dirty="0">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Praia</a:t>
            </a:r>
            <a:endParaRPr sz="3000" dirty="0">
              <a:solidFill>
                <a:srgbClr val="FFFFFF"/>
              </a:solidFill>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Rede</a:t>
            </a:r>
            <a:endParaRPr sz="3000" dirty="0">
              <a:solidFill>
                <a:srgbClr val="FFFFFF"/>
              </a:solidFill>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Sofá</a:t>
            </a:r>
            <a:endParaRPr sz="3000" dirty="0">
              <a:solidFill>
                <a:srgbClr val="FFFFFF"/>
              </a:solidFill>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Games</a:t>
            </a:r>
            <a:endParaRPr sz="3000" dirty="0">
              <a:solidFill>
                <a:srgbClr val="FFFFFF"/>
              </a:solidFill>
              <a:latin typeface="Comfortaa"/>
              <a:ea typeface="Comfortaa"/>
              <a:cs typeface="Comfortaa"/>
              <a:sym typeface="Comfortaa"/>
            </a:endParaRPr>
          </a:p>
        </p:txBody>
      </p:sp>
      <p:sp>
        <p:nvSpPr>
          <p:cNvPr id="128" name="Google Shape;128;p28"/>
          <p:cNvSpPr/>
          <p:nvPr/>
        </p:nvSpPr>
        <p:spPr>
          <a:xfrm>
            <a:off x="645030" y="1721842"/>
            <a:ext cx="2075700" cy="25110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457200" marR="0" lvl="0" indent="0" algn="l" rtl="0">
              <a:lnSpc>
                <a:spcPct val="115000"/>
              </a:lnSpc>
              <a:spcBef>
                <a:spcPts val="0"/>
              </a:spcBef>
              <a:spcAft>
                <a:spcPts val="0"/>
              </a:spcAft>
              <a:buNone/>
            </a:pPr>
            <a:r>
              <a:rPr lang="pt-BR" sz="15000" b="1" dirty="0">
                <a:solidFill>
                  <a:srgbClr val="FF0000"/>
                </a:solidFill>
                <a:latin typeface="Comfortaa"/>
                <a:ea typeface="Comfortaa"/>
                <a:cs typeface="Comfortaa"/>
                <a:sym typeface="Comfortaa"/>
              </a:rPr>
              <a:t>X</a:t>
            </a:r>
            <a:endParaRPr sz="15000" b="1" dirty="0">
              <a:solidFill>
                <a:srgbClr val="FF00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33" name="Google Shape;133;p29"/>
          <p:cNvSpPr/>
          <p:nvPr/>
        </p:nvSpPr>
        <p:spPr>
          <a:xfrm>
            <a:off x="285480" y="509400"/>
            <a:ext cx="4870440" cy="7297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34" name="Google Shape;134;p29"/>
          <p:cNvSpPr/>
          <p:nvPr/>
        </p:nvSpPr>
        <p:spPr>
          <a:xfrm>
            <a:off x="355675" y="2011675"/>
            <a:ext cx="8104800" cy="729600"/>
          </a:xfrm>
          <a:prstGeom prst="rect">
            <a:avLst/>
          </a:prstGeom>
          <a:noFill/>
          <a:ln>
            <a:noFill/>
          </a:ln>
        </p:spPr>
        <p:txBody>
          <a:bodyPr spcFirstLastPara="1" wrap="square" lIns="91425" tIns="91425" rIns="91425" bIns="91425" anchor="t" anchorCtr="0">
            <a:noAutofit/>
          </a:bodyPr>
          <a:lstStyle/>
          <a:p>
            <a:pPr lvl="0" indent="457200"/>
            <a:r>
              <a:rPr lang="pt-BR" sz="1600" i="0" u="none" strike="noStrike" cap="none" dirty="0">
                <a:solidFill>
                  <a:srgbClr val="FFFFFF"/>
                </a:solidFill>
                <a:latin typeface="Comfortaa"/>
                <a:ea typeface="Comfortaa"/>
                <a:cs typeface="Comfortaa"/>
                <a:sym typeface="Comfortaa"/>
              </a:rPr>
              <a:t>Modelo arquitetural que define </a:t>
            </a:r>
            <a:r>
              <a:rPr lang="pt-BR" sz="1600" dirty="0">
                <a:solidFill>
                  <a:srgbClr val="FFFFFF"/>
                </a:solidFill>
                <a:latin typeface="Comfortaa"/>
                <a:ea typeface="Comfortaa"/>
                <a:cs typeface="Comfortaa"/>
                <a:sym typeface="Comfortaa"/>
              </a:rPr>
              <a:t>características fundamentais para a criação de aplicações web</a:t>
            </a:r>
            <a:r>
              <a:rPr lang="pt-BR" sz="1600" i="0" u="none" strike="noStrike" cap="none" dirty="0">
                <a:solidFill>
                  <a:srgbClr val="FFFFFF"/>
                </a:solidFill>
                <a:latin typeface="Comfortaa"/>
                <a:ea typeface="Comfortaa"/>
                <a:cs typeface="Comfortaa"/>
                <a:sym typeface="Comfortaa"/>
              </a:rPr>
              <a:t> seguindo boas práticas e utilizando HTTP.</a:t>
            </a:r>
            <a:endParaRPr sz="12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p:txBody>
      </p:sp>
      <p:sp>
        <p:nvSpPr>
          <p:cNvPr id="135" name="Google Shape;135;p29"/>
          <p:cNvSpPr/>
          <p:nvPr/>
        </p:nvSpPr>
        <p:spPr>
          <a:xfrm>
            <a:off x="355680" y="442800"/>
            <a:ext cx="3353040" cy="102672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9"/>
          <p:cNvSpPr/>
          <p:nvPr/>
        </p:nvSpPr>
        <p:spPr>
          <a:xfrm>
            <a:off x="465120" y="411840"/>
            <a:ext cx="3080520" cy="1580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dirty="0">
                <a:solidFill>
                  <a:srgbClr val="00FFFF"/>
                </a:solidFill>
                <a:latin typeface="Rubik"/>
                <a:ea typeface="Rubik"/>
                <a:cs typeface="Rubik"/>
                <a:sym typeface="Rubik"/>
              </a:rPr>
              <a:t>REST</a:t>
            </a:r>
            <a:endParaRPr sz="48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dirty="0" err="1">
                <a:solidFill>
                  <a:srgbClr val="00FFFF"/>
                </a:solidFill>
                <a:latin typeface="Comfortaa"/>
                <a:ea typeface="Comfortaa"/>
                <a:cs typeface="Comfortaa"/>
                <a:sym typeface="Comfortaa"/>
              </a:rPr>
              <a:t>Representational</a:t>
            </a:r>
            <a:r>
              <a:rPr lang="pt-BR" sz="1200" b="1" i="0" u="none" strike="noStrike" cap="none" dirty="0">
                <a:solidFill>
                  <a:srgbClr val="00FFFF"/>
                </a:solidFill>
                <a:latin typeface="Comfortaa"/>
                <a:ea typeface="Comfortaa"/>
                <a:cs typeface="Comfortaa"/>
                <a:sym typeface="Comfortaa"/>
              </a:rPr>
              <a:t> </a:t>
            </a:r>
            <a:r>
              <a:rPr lang="pt-BR" sz="1200" b="1" i="0" u="none" strike="noStrike" cap="none" dirty="0" err="1">
                <a:solidFill>
                  <a:srgbClr val="00FFFF"/>
                </a:solidFill>
                <a:latin typeface="Comfortaa"/>
                <a:ea typeface="Comfortaa"/>
                <a:cs typeface="Comfortaa"/>
                <a:sym typeface="Comfortaa"/>
              </a:rPr>
              <a:t>State</a:t>
            </a:r>
            <a:r>
              <a:rPr lang="pt-BR" sz="1200" b="1" i="0" u="none" strike="noStrike" cap="none" dirty="0">
                <a:solidFill>
                  <a:srgbClr val="00FFFF"/>
                </a:solidFill>
                <a:latin typeface="Comfortaa"/>
                <a:ea typeface="Comfortaa"/>
                <a:cs typeface="Comfortaa"/>
                <a:sym typeface="Comfortaa"/>
              </a:rPr>
              <a:t> </a:t>
            </a:r>
            <a:r>
              <a:rPr lang="pt-BR" sz="1200" b="1" i="0" u="none" strike="noStrike" cap="none" dirty="0" err="1">
                <a:solidFill>
                  <a:srgbClr val="00FFFF"/>
                </a:solidFill>
                <a:latin typeface="Comfortaa"/>
                <a:ea typeface="Comfortaa"/>
                <a:cs typeface="Comfortaa"/>
                <a:sym typeface="Comfortaa"/>
              </a:rPr>
              <a:t>Transfer</a:t>
            </a:r>
            <a:endParaRPr sz="1200" i="0" u="none" strike="noStrike" cap="none" dirty="0">
              <a:latin typeface="Comfortaa"/>
              <a:ea typeface="Comfortaa"/>
              <a:cs typeface="Comfortaa"/>
              <a:sym typeface="Comfortaa"/>
            </a:endParaRPr>
          </a:p>
        </p:txBody>
      </p:sp>
      <p:sp>
        <p:nvSpPr>
          <p:cNvPr id="137" name="Google Shape;137;p29"/>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29"/>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39" name="Google Shape;139;p29"/>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40" name="Google Shape;140;p29"/>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41" name="Google Shape;141;p29"/>
          <p:cNvPicPr preferRelativeResize="0"/>
          <p:nvPr/>
        </p:nvPicPr>
        <p:blipFill>
          <a:blip r:embed="rId7">
            <a:alphaModFix/>
          </a:blip>
          <a:stretch>
            <a:fillRect/>
          </a:stretch>
        </p:blipFill>
        <p:spPr>
          <a:xfrm>
            <a:off x="2348424" y="3045500"/>
            <a:ext cx="4447151" cy="167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5"/>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46" name="Google Shape;146;p30"/>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47" name="Google Shape;147;p30"/>
          <p:cNvSpPr/>
          <p:nvPr/>
        </p:nvSpPr>
        <p:spPr>
          <a:xfrm>
            <a:off x="355675" y="1935475"/>
            <a:ext cx="8104800" cy="916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Evolução do software acontece de forma incremental sem quebrar</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148" name="Google Shape;148;p30"/>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0"/>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50" name="Google Shape;150;p30"/>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30"/>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52" name="Google Shape;152;p30"/>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53" name="Google Shape;153;p30"/>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2" name="Google Shape;167;p31">
            <a:extLst>
              <a:ext uri="{FF2B5EF4-FFF2-40B4-BE49-F238E27FC236}">
                <a16:creationId xmlns:a16="http://schemas.microsoft.com/office/drawing/2014/main" id="{2D4791AC-92F2-CA4B-9705-B6942B2CAA4A}"/>
              </a:ext>
            </a:extLst>
          </p:cNvPr>
          <p:cNvPicPr preferRelativeResize="0"/>
          <p:nvPr/>
        </p:nvPicPr>
        <p:blipFill>
          <a:blip r:embed="rId7">
            <a:alphaModFix/>
          </a:blip>
          <a:stretch>
            <a:fillRect/>
          </a:stretch>
        </p:blipFill>
        <p:spPr>
          <a:xfrm>
            <a:off x="1314499" y="3111225"/>
            <a:ext cx="6514989" cy="1499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8"/>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59" name="Google Shape;159;p31"/>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60" name="Google Shape;160;p31"/>
          <p:cNvSpPr/>
          <p:nvPr/>
        </p:nvSpPr>
        <p:spPr>
          <a:xfrm>
            <a:off x="355675" y="1935475"/>
            <a:ext cx="8104800" cy="10266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O software se torna escalável</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p:txBody>
      </p:sp>
      <p:sp>
        <p:nvSpPr>
          <p:cNvPr id="161" name="Google Shape;161;p31"/>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63" name="Google Shape;163;p31"/>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31"/>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65" name="Google Shape;165;p31"/>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66" name="Google Shape;166;p31"/>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5" name="Imagem 4">
            <a:extLst>
              <a:ext uri="{FF2B5EF4-FFF2-40B4-BE49-F238E27FC236}">
                <a16:creationId xmlns:a16="http://schemas.microsoft.com/office/drawing/2014/main" id="{0B15A6B0-0EBD-E841-A073-862191327078}"/>
              </a:ext>
            </a:extLst>
          </p:cNvPr>
          <p:cNvPicPr>
            <a:picLocks noChangeAspect="1"/>
          </p:cNvPicPr>
          <p:nvPr/>
        </p:nvPicPr>
        <p:blipFill>
          <a:blip r:embed="rId7"/>
          <a:stretch>
            <a:fillRect/>
          </a:stretch>
        </p:blipFill>
        <p:spPr>
          <a:xfrm>
            <a:off x="2885879" y="2976115"/>
            <a:ext cx="2486745" cy="1655001"/>
          </a:xfrm>
          <a:prstGeom prst="rect">
            <a:avLst/>
          </a:prstGeom>
        </p:spPr>
      </p:pic>
      <p:pic>
        <p:nvPicPr>
          <p:cNvPr id="7" name="Imagem 6">
            <a:extLst>
              <a:ext uri="{FF2B5EF4-FFF2-40B4-BE49-F238E27FC236}">
                <a16:creationId xmlns:a16="http://schemas.microsoft.com/office/drawing/2014/main" id="{4A9A1542-C323-9C4C-B83B-15E3C72FF30E}"/>
              </a:ext>
            </a:extLst>
          </p:cNvPr>
          <p:cNvPicPr>
            <a:picLocks noChangeAspect="1"/>
          </p:cNvPicPr>
          <p:nvPr/>
        </p:nvPicPr>
        <p:blipFill>
          <a:blip r:embed="rId8"/>
          <a:stretch>
            <a:fillRect/>
          </a:stretch>
        </p:blipFill>
        <p:spPr>
          <a:xfrm>
            <a:off x="6014604" y="3984179"/>
            <a:ext cx="2615590" cy="961862"/>
          </a:xfrm>
          <a:prstGeom prst="rect">
            <a:avLst/>
          </a:prstGeom>
        </p:spPr>
      </p:pic>
      <p:pic>
        <p:nvPicPr>
          <p:cNvPr id="9" name="Imagem 8">
            <a:extLst>
              <a:ext uri="{FF2B5EF4-FFF2-40B4-BE49-F238E27FC236}">
                <a16:creationId xmlns:a16="http://schemas.microsoft.com/office/drawing/2014/main" id="{8B8A2320-3BE8-304C-B0FF-764A973CAEE5}"/>
              </a:ext>
            </a:extLst>
          </p:cNvPr>
          <p:cNvPicPr>
            <a:picLocks noChangeAspect="1"/>
          </p:cNvPicPr>
          <p:nvPr/>
        </p:nvPicPr>
        <p:blipFill>
          <a:blip r:embed="rId9"/>
          <a:stretch>
            <a:fillRect/>
          </a:stretch>
        </p:blipFill>
        <p:spPr>
          <a:xfrm>
            <a:off x="3049476" y="3018537"/>
            <a:ext cx="1612579" cy="1612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1"/>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72" name="Google Shape;172;p32"/>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73" name="Google Shape;173;p32"/>
          <p:cNvSpPr/>
          <p:nvPr/>
        </p:nvSpPr>
        <p:spPr>
          <a:xfrm>
            <a:off x="355675" y="1935475"/>
            <a:ext cx="8104800" cy="12558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Pode ser adotado em praticamente qualquer cliente ou servidor com suporte a HTTP/HTTPS.</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p:txBody>
      </p:sp>
      <p:sp>
        <p:nvSpPr>
          <p:cNvPr id="174" name="Google Shape;174;p32"/>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76" name="Google Shape;176;p32"/>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78" name="Google Shape;178;p32"/>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79" name="Google Shape;179;p32"/>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80" name="Google Shape;180;p32"/>
          <p:cNvPicPr preferRelativeResize="0"/>
          <p:nvPr/>
        </p:nvPicPr>
        <p:blipFill>
          <a:blip r:embed="rId7">
            <a:alphaModFix/>
          </a:blip>
          <a:stretch>
            <a:fillRect/>
          </a:stretch>
        </p:blipFill>
        <p:spPr>
          <a:xfrm>
            <a:off x="2785532" y="3176647"/>
            <a:ext cx="3245079" cy="1647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85" name="Google Shape;185;p33"/>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86" name="Google Shape;186;p33"/>
          <p:cNvSpPr/>
          <p:nvPr/>
        </p:nvSpPr>
        <p:spPr>
          <a:xfrm>
            <a:off x="355675" y="1935475"/>
            <a:ext cx="8104800" cy="916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Esforço de aprendizado pequeno</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187" name="Google Shape;187;p33"/>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89" name="Google Shape;189;p33"/>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33"/>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91" name="Google Shape;191;p33"/>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92" name="Google Shape;192;p33"/>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93" name="Google Shape;193;p33"/>
          <p:cNvPicPr preferRelativeResize="0"/>
          <p:nvPr/>
        </p:nvPicPr>
        <p:blipFill>
          <a:blip r:embed="rId7">
            <a:alphaModFix/>
          </a:blip>
          <a:stretch>
            <a:fillRect/>
          </a:stretch>
        </p:blipFill>
        <p:spPr>
          <a:xfrm>
            <a:off x="3386148" y="2851975"/>
            <a:ext cx="2371700" cy="185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Shape 197"/>
        <p:cNvGrpSpPr/>
        <p:nvPr/>
      </p:nvGrpSpPr>
      <p:grpSpPr>
        <a:xfrm>
          <a:off x="0" y="0"/>
          <a:ext cx="0" cy="0"/>
          <a:chOff x="0" y="0"/>
          <a:chExt cx="0" cy="0"/>
        </a:xfrm>
      </p:grpSpPr>
      <p:pic>
        <p:nvPicPr>
          <p:cNvPr id="13"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98" name="Google Shape;198;p34"/>
          <p:cNvSpPr/>
          <p:nvPr/>
        </p:nvSpPr>
        <p:spPr>
          <a:xfrm>
            <a:off x="312733" y="1514920"/>
            <a:ext cx="7190700" cy="2169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b="1" dirty="0">
              <a:solidFill>
                <a:srgbClr val="00FFFF"/>
              </a:solidFill>
              <a:latin typeface="Comfortaa"/>
              <a:ea typeface="Comfortaa"/>
              <a:cs typeface="Comfortaa"/>
              <a:sym typeface="Comfortaa"/>
            </a:endParaRPr>
          </a:p>
          <a:p>
            <a:pPr marL="0" marR="0" lvl="0" indent="0" algn="l" rtl="0">
              <a:lnSpc>
                <a:spcPct val="100000"/>
              </a:lnSpc>
              <a:spcBef>
                <a:spcPts val="0"/>
              </a:spcBef>
              <a:spcAft>
                <a:spcPts val="0"/>
              </a:spcAft>
              <a:buNone/>
            </a:pPr>
            <a:r>
              <a:rPr lang="pt-BR" sz="1600" b="1" i="0" u="none" strike="noStrike" cap="none" dirty="0">
                <a:solidFill>
                  <a:srgbClr val="00FFFF"/>
                </a:solidFill>
                <a:latin typeface="Comfortaa"/>
                <a:ea typeface="Comfortaa"/>
                <a:cs typeface="Comfortaa"/>
                <a:sym typeface="Comfortaa"/>
              </a:rPr>
              <a:t>PADRÃO DA ARQUITETURA REST</a:t>
            </a:r>
            <a:endParaRPr sz="1600" dirty="0">
              <a:latin typeface="Comfortaa"/>
              <a:ea typeface="Comfortaa"/>
              <a:cs typeface="Comfortaa"/>
              <a:sym typeface="Comfortaa"/>
            </a:endParaRPr>
          </a:p>
          <a:p>
            <a:pPr marL="0" marR="0" lvl="0" indent="0" algn="l" rtl="0">
              <a:lnSpc>
                <a:spcPct val="100000"/>
              </a:lnSpc>
              <a:spcBef>
                <a:spcPts val="0"/>
              </a:spcBef>
              <a:spcAft>
                <a:spcPts val="0"/>
              </a:spcAft>
              <a:buNone/>
            </a:pPr>
            <a:endParaRPr sz="30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Client</a:t>
            </a:r>
            <a:r>
              <a:rPr lang="pt-BR" sz="1600" i="0" u="none" strike="noStrike" cap="none" dirty="0">
                <a:solidFill>
                  <a:srgbClr val="FFFFFF"/>
                </a:solidFill>
                <a:latin typeface="Comfortaa"/>
                <a:ea typeface="Comfortaa"/>
                <a:cs typeface="Comfortaa"/>
                <a:sym typeface="Comfortaa"/>
              </a:rPr>
              <a:t>-Server</a:t>
            </a: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Stateless</a:t>
            </a:r>
            <a:r>
              <a:rPr lang="pt-BR" sz="1600" i="0" u="none" strike="noStrike" cap="none" dirty="0">
                <a:solidFill>
                  <a:srgbClr val="FFFFFF"/>
                </a:solidFill>
                <a:latin typeface="Comfortaa"/>
                <a:ea typeface="Comfortaa"/>
                <a:cs typeface="Comfortaa"/>
                <a:sym typeface="Comfortaa"/>
              </a:rPr>
              <a:t> </a:t>
            </a: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Cacheable</a:t>
            </a:r>
            <a:r>
              <a:rPr lang="pt-BR" sz="1600" i="0" u="none" strike="noStrike" cap="none" dirty="0">
                <a:solidFill>
                  <a:srgbClr val="FFFFFF"/>
                </a:solidFill>
                <a:latin typeface="Comfortaa"/>
                <a:ea typeface="Comfortaa"/>
                <a:cs typeface="Comfortaa"/>
                <a:sym typeface="Comfortaa"/>
              </a:rPr>
              <a:t> </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dirty="0">
              <a:latin typeface="Comfortaa"/>
              <a:ea typeface="Comfortaa"/>
              <a:cs typeface="Comfortaa"/>
              <a:sym typeface="Comfortaa"/>
            </a:endParaRPr>
          </a:p>
        </p:txBody>
      </p:sp>
      <p:sp>
        <p:nvSpPr>
          <p:cNvPr id="199" name="Google Shape;199;p34"/>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a:off x="355680" y="442800"/>
            <a:ext cx="2058480" cy="86328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a:off x="465125" y="411846"/>
            <a:ext cx="22335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p:txBody>
      </p:sp>
      <p:sp>
        <p:nvSpPr>
          <p:cNvPr id="202" name="Google Shape;202;p34"/>
          <p:cNvSpPr/>
          <p:nvPr/>
        </p:nvSpPr>
        <p:spPr>
          <a:xfrm>
            <a:off x="2320532" y="1902600"/>
            <a:ext cx="4023000" cy="2511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60" algn="l" rtl="0">
              <a:lnSpc>
                <a:spcPct val="115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Uniform</a:t>
            </a:r>
            <a:r>
              <a:rPr lang="pt-BR" sz="1600" i="0" u="none" strike="noStrike" cap="none" dirty="0">
                <a:solidFill>
                  <a:srgbClr val="FFFFFF"/>
                </a:solidFill>
                <a:latin typeface="Comfortaa"/>
                <a:ea typeface="Comfortaa"/>
                <a:cs typeface="Comfortaa"/>
                <a:sym typeface="Comfortaa"/>
              </a:rPr>
              <a:t> Interface</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Identificação do </a:t>
            </a:r>
            <a:r>
              <a:rPr lang="pt-BR" sz="1600" i="0" u="none" strike="noStrike" cap="none" dirty="0" err="1">
                <a:solidFill>
                  <a:srgbClr val="FFFFFF"/>
                </a:solidFill>
                <a:latin typeface="Comfortaa"/>
                <a:ea typeface="Comfortaa"/>
                <a:cs typeface="Comfortaa"/>
                <a:sym typeface="Comfortaa"/>
              </a:rPr>
              <a:t>resource</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Representação do </a:t>
            </a:r>
            <a:r>
              <a:rPr lang="pt-BR" sz="1600" i="0" u="none" strike="noStrike" cap="none" dirty="0" err="1">
                <a:solidFill>
                  <a:srgbClr val="FFFFFF"/>
                </a:solidFill>
                <a:latin typeface="Comfortaa"/>
                <a:ea typeface="Comfortaa"/>
                <a:cs typeface="Comfortaa"/>
                <a:sym typeface="Comfortaa"/>
              </a:rPr>
              <a:t>resource</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Resposta </a:t>
            </a:r>
            <a:r>
              <a:rPr lang="pt-BR" sz="1600" i="0" u="none" strike="noStrike" cap="none" dirty="0" err="1">
                <a:solidFill>
                  <a:srgbClr val="FFFFFF"/>
                </a:solidFill>
                <a:latin typeface="Comfortaa"/>
                <a:ea typeface="Comfortaa"/>
                <a:cs typeface="Comfortaa"/>
                <a:sym typeface="Comfortaa"/>
              </a:rPr>
              <a:t>auto-explicativa</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Hypermedia</a:t>
            </a:r>
            <a:endParaRPr sz="1600" i="0" u="none" strike="noStrike" cap="none" dirty="0">
              <a:latin typeface="Comfortaa"/>
              <a:ea typeface="Comfortaa"/>
              <a:cs typeface="Comfortaa"/>
              <a:sym typeface="Comfortaa"/>
            </a:endParaRPr>
          </a:p>
        </p:txBody>
      </p:sp>
      <p:sp>
        <p:nvSpPr>
          <p:cNvPr id="203" name="Google Shape;203;p34"/>
          <p:cNvSpPr/>
          <p:nvPr/>
        </p:nvSpPr>
        <p:spPr>
          <a:xfrm>
            <a:off x="6139451" y="1937750"/>
            <a:ext cx="2755500" cy="18888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Layered</a:t>
            </a:r>
            <a:r>
              <a:rPr lang="pt-BR" sz="1600" i="0" u="none" strike="noStrike" cap="none" dirty="0">
                <a:solidFill>
                  <a:srgbClr val="FFFFFF"/>
                </a:solidFill>
                <a:latin typeface="Comfortaa"/>
                <a:ea typeface="Comfortaa"/>
                <a:cs typeface="Comfortaa"/>
                <a:sym typeface="Comfortaa"/>
              </a:rPr>
              <a:t> System </a:t>
            </a: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Code-On-Demand</a:t>
            </a:r>
            <a:r>
              <a:rPr lang="pt-BR" sz="1600" i="0" u="none" strike="noStrike" cap="none" dirty="0">
                <a:solidFill>
                  <a:srgbClr val="FFFFFF"/>
                </a:solidFill>
                <a:latin typeface="Comfortaa"/>
                <a:ea typeface="Comfortaa"/>
                <a:cs typeface="Comfortaa"/>
                <a:sym typeface="Comfortaa"/>
              </a:rPr>
              <a:t> (</a:t>
            </a:r>
            <a:r>
              <a:rPr lang="pt-BR" sz="1600" dirty="0">
                <a:solidFill>
                  <a:srgbClr val="FFFFFF"/>
                </a:solidFill>
                <a:latin typeface="Comfortaa"/>
                <a:ea typeface="Comfortaa"/>
                <a:cs typeface="Comfortaa"/>
                <a:sym typeface="Comfortaa"/>
              </a:rPr>
              <a:t>opcional)</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200" i="0" u="none" strike="noStrike" cap="none" dirty="0">
              <a:latin typeface="Comfortaa"/>
              <a:ea typeface="Comfortaa"/>
              <a:cs typeface="Comfortaa"/>
              <a:sym typeface="Comfortaa"/>
            </a:endParaRPr>
          </a:p>
        </p:txBody>
      </p:sp>
      <p:pic>
        <p:nvPicPr>
          <p:cNvPr id="204" name="Google Shape;204;p34"/>
          <p:cNvPicPr preferRelativeResize="0"/>
          <p:nvPr/>
        </p:nvPicPr>
        <p:blipFill rotWithShape="1">
          <a:blip r:embed="rId4">
            <a:alphaModFix/>
          </a:blip>
          <a:srcRect/>
          <a:stretch/>
        </p:blipFill>
        <p:spPr>
          <a:xfrm>
            <a:off x="6265080" y="872280"/>
            <a:ext cx="433800" cy="433800"/>
          </a:xfrm>
          <a:prstGeom prst="rect">
            <a:avLst/>
          </a:prstGeom>
          <a:noFill/>
          <a:ln>
            <a:noFill/>
          </a:ln>
        </p:spPr>
      </p:pic>
      <p:pic>
        <p:nvPicPr>
          <p:cNvPr id="205" name="Google Shape;205;p34"/>
          <p:cNvPicPr preferRelativeResize="0"/>
          <p:nvPr/>
        </p:nvPicPr>
        <p:blipFill rotWithShape="1">
          <a:blip r:embed="rId5">
            <a:alphaModFix/>
          </a:blip>
          <a:srcRect/>
          <a:stretch/>
        </p:blipFill>
        <p:spPr>
          <a:xfrm>
            <a:off x="4802760" y="683280"/>
            <a:ext cx="622080" cy="622080"/>
          </a:xfrm>
          <a:prstGeom prst="rect">
            <a:avLst/>
          </a:prstGeom>
          <a:noFill/>
          <a:ln>
            <a:noFill/>
          </a:ln>
        </p:spPr>
      </p:pic>
      <p:sp>
        <p:nvSpPr>
          <p:cNvPr id="206" name="Google Shape;206;p34"/>
          <p:cNvSpPr/>
          <p:nvPr/>
        </p:nvSpPr>
        <p:spPr>
          <a:xfrm>
            <a:off x="7013520" y="1000080"/>
            <a:ext cx="248040" cy="15372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4"/>
          <p:cNvSpPr/>
          <p:nvPr/>
        </p:nvSpPr>
        <p:spPr>
          <a:xfrm>
            <a:off x="5718240" y="1000080"/>
            <a:ext cx="248040" cy="15372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34"/>
          <p:cNvPicPr preferRelativeResize="0"/>
          <p:nvPr/>
        </p:nvPicPr>
        <p:blipFill rotWithShape="1">
          <a:blip r:embed="rId6">
            <a:alphaModFix/>
          </a:blip>
          <a:srcRect/>
          <a:stretch/>
        </p:blipFill>
        <p:spPr>
          <a:xfrm>
            <a:off x="7576200" y="518760"/>
            <a:ext cx="912600" cy="912600"/>
          </a:xfrm>
          <a:prstGeom prst="rect">
            <a:avLst/>
          </a:prstGeom>
          <a:noFill/>
          <a:ln>
            <a:noFill/>
          </a:ln>
        </p:spPr>
      </p:pic>
      <p:sp>
        <p:nvSpPr>
          <p:cNvPr id="14" name="Google Shape;253;p38">
            <a:extLst>
              <a:ext uri="{FF2B5EF4-FFF2-40B4-BE49-F238E27FC236}">
                <a16:creationId xmlns:a16="http://schemas.microsoft.com/office/drawing/2014/main" id="{F630744C-DC44-464C-96F0-F6277324C628}"/>
              </a:ext>
            </a:extLst>
          </p:cNvPr>
          <p:cNvSpPr/>
          <p:nvPr/>
        </p:nvSpPr>
        <p:spPr>
          <a:xfrm>
            <a:off x="3186330" y="4167840"/>
            <a:ext cx="5559900" cy="5196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pt-BR" sz="1600" b="1" i="0" u="none" strike="noStrike" cap="none" dirty="0">
                <a:solidFill>
                  <a:srgbClr val="E12D53"/>
                </a:solidFill>
                <a:latin typeface="Arial"/>
                <a:ea typeface="Arial"/>
                <a:cs typeface="Arial"/>
                <a:sym typeface="Arial"/>
              </a:rPr>
              <a:t>URI:</a:t>
            </a:r>
            <a:r>
              <a:rPr lang="pt-BR" sz="1600" b="1" i="0" u="none" strike="noStrike" cap="none" dirty="0">
                <a:solidFill>
                  <a:srgbClr val="00FFFF"/>
                </a:solidFill>
                <a:latin typeface="Arial"/>
                <a:ea typeface="Arial"/>
                <a:cs typeface="Arial"/>
                <a:sym typeface="Arial"/>
              </a:rPr>
              <a:t> https://</a:t>
            </a:r>
            <a:r>
              <a:rPr lang="pt-BR" sz="1600" b="1" i="0" u="none" strike="noStrike" cap="none" dirty="0">
                <a:solidFill>
                  <a:srgbClr val="4B8ECB"/>
                </a:solidFill>
                <a:latin typeface="Arial"/>
                <a:ea typeface="Arial"/>
                <a:cs typeface="Arial"/>
                <a:sym typeface="Arial"/>
              </a:rPr>
              <a:t>www.digytal.com</a:t>
            </a:r>
            <a:r>
              <a:rPr lang="pt-BR" sz="1600" b="1" i="0" u="none" strike="noStrike" cap="none" dirty="0">
                <a:solidFill>
                  <a:srgbClr val="00FFFF"/>
                </a:solidFill>
                <a:latin typeface="Arial"/>
                <a:ea typeface="Arial"/>
                <a:cs typeface="Arial"/>
                <a:sym typeface="Arial"/>
              </a:rPr>
              <a:t>/api-java/</a:t>
            </a:r>
            <a:r>
              <a:rPr lang="pt-BR" sz="1600" b="1" i="0" u="none" strike="noStrike" cap="none" dirty="0">
                <a:solidFill>
                  <a:srgbClr val="4B8ECB"/>
                </a:solidFill>
                <a:latin typeface="Arial"/>
                <a:ea typeface="Arial"/>
                <a:cs typeface="Arial"/>
                <a:sym typeface="Arial"/>
              </a:rPr>
              <a:t>cadastros</a:t>
            </a:r>
            <a:endParaRPr sz="1600" b="0" i="0" u="none" strike="noStrike" cap="none"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Shape 212"/>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13" name="Google Shape;213;p35"/>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355680" y="442800"/>
            <a:ext cx="2058600" cy="8634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465120" y="411840"/>
            <a:ext cx="22335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p:txBody>
      </p:sp>
      <p:sp>
        <p:nvSpPr>
          <p:cNvPr id="216" name="Google Shape;216;p35"/>
          <p:cNvSpPr/>
          <p:nvPr/>
        </p:nvSpPr>
        <p:spPr>
          <a:xfrm>
            <a:off x="279475" y="1774850"/>
            <a:ext cx="8233800" cy="30723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pt-BR" sz="1600" b="1" i="0" u="none" strike="noStrike" cap="none" dirty="0">
                <a:solidFill>
                  <a:srgbClr val="00FFFF"/>
                </a:solidFill>
                <a:latin typeface="Comfortaa"/>
                <a:ea typeface="Comfortaa"/>
                <a:cs typeface="Comfortaa"/>
                <a:sym typeface="Comfortaa"/>
              </a:rPr>
              <a:t>APLICAÇÃO RESTFUL</a:t>
            </a:r>
            <a:endParaRPr sz="1600" b="1" i="0" u="none" strike="noStrike" cap="none" dirty="0">
              <a:solidFill>
                <a:srgbClr val="00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1600" b="1" dirty="0">
              <a:solidFill>
                <a:srgbClr val="00FFFF"/>
              </a:solidFill>
              <a:latin typeface="Comfortaa"/>
              <a:ea typeface="Comfortaa"/>
              <a:cs typeface="Comfortaa"/>
              <a:sym typeface="Comfortaa"/>
            </a:endParaRPr>
          </a:p>
          <a:p>
            <a:pPr marL="0" marR="0" lvl="0" indent="0" algn="l" rtl="0">
              <a:lnSpc>
                <a:spcPct val="150000"/>
              </a:lnSpc>
              <a:spcBef>
                <a:spcPts val="0"/>
              </a:spcBef>
              <a:spcAft>
                <a:spcPts val="0"/>
              </a:spcAft>
              <a:buNone/>
            </a:pPr>
            <a:r>
              <a:rPr lang="pt-BR" sz="1600" b="1" i="0" u="none" strike="noStrike" cap="none" dirty="0">
                <a:solidFill>
                  <a:srgbClr val="FFFFFF"/>
                </a:solidFill>
                <a:latin typeface="Comfortaa"/>
                <a:ea typeface="Comfortaa"/>
                <a:cs typeface="Comfortaa"/>
                <a:sym typeface="Comfortaa"/>
              </a:rPr>
              <a:t>Nível 0</a:t>
            </a:r>
            <a:r>
              <a:rPr lang="pt-BR" sz="1600" i="0" u="none" strike="noStrike" cap="none" dirty="0">
                <a:solidFill>
                  <a:srgbClr val="FFFFFF"/>
                </a:solidFill>
                <a:latin typeface="Comfortaa"/>
                <a:ea typeface="Comfortaa"/>
                <a:cs typeface="Comfortaa"/>
                <a:sym typeface="Comfortaa"/>
              </a:rPr>
              <a:t>: Ausência de Regras</a:t>
            </a:r>
            <a:endParaRPr sz="1600" i="0" u="none" strike="noStrike" cap="none" dirty="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500" dirty="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r>
              <a:rPr lang="pt-BR" sz="1600" b="1" i="0" u="none" strike="noStrike" cap="none" dirty="0">
                <a:solidFill>
                  <a:srgbClr val="FFFFFF"/>
                </a:solidFill>
                <a:latin typeface="Comfortaa"/>
                <a:ea typeface="Comfortaa"/>
                <a:cs typeface="Comfortaa"/>
                <a:sym typeface="Comfortaa"/>
              </a:rPr>
              <a:t>Nível 1</a:t>
            </a:r>
            <a:r>
              <a:rPr lang="pt-BR" sz="1600" i="0" u="none" strike="noStrike" cap="none" dirty="0">
                <a:solidFill>
                  <a:srgbClr val="FFFFFF"/>
                </a:solidFill>
                <a:latin typeface="Comfortaa"/>
                <a:ea typeface="Comfortaa"/>
                <a:cs typeface="Comfortaa"/>
                <a:sym typeface="Comfortaa"/>
              </a:rPr>
              <a:t>: Aplicação de </a:t>
            </a:r>
            <a:r>
              <a:rPr lang="pt-BR" sz="1600" i="0" u="none" strike="noStrike" cap="none" dirty="0" err="1">
                <a:solidFill>
                  <a:srgbClr val="FFFFFF"/>
                </a:solidFill>
                <a:latin typeface="Comfortaa"/>
                <a:ea typeface="Comfortaa"/>
                <a:cs typeface="Comfortaa"/>
                <a:sym typeface="Comfortaa"/>
              </a:rPr>
              <a:t>Resources</a:t>
            </a:r>
            <a:endParaRPr sz="1600" i="0" u="none" strike="noStrike" cap="none" dirty="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500" dirty="0">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pt-BR" sz="1600" b="1" dirty="0">
                <a:solidFill>
                  <a:schemeClr val="lt1"/>
                </a:solidFill>
                <a:latin typeface="Comfortaa"/>
                <a:ea typeface="Comfortaa"/>
                <a:cs typeface="Comfortaa"/>
                <a:sym typeface="Comfortaa"/>
              </a:rPr>
              <a:t>Nível 2</a:t>
            </a:r>
            <a:r>
              <a:rPr lang="pt-BR" sz="1600" dirty="0">
                <a:solidFill>
                  <a:schemeClr val="lt1"/>
                </a:solidFill>
                <a:latin typeface="Comfortaa"/>
                <a:ea typeface="Comfortaa"/>
                <a:cs typeface="Comfortaa"/>
                <a:sym typeface="Comfortaa"/>
              </a:rPr>
              <a:t>: Implementação de verbos HTTP</a:t>
            </a:r>
            <a:endParaRPr sz="1600" dirty="0">
              <a:solidFill>
                <a:schemeClr val="lt1"/>
              </a:solidFill>
              <a:latin typeface="Comfortaa"/>
              <a:ea typeface="Comfortaa"/>
              <a:cs typeface="Comfortaa"/>
              <a:sym typeface="Comfortaa"/>
            </a:endParaRPr>
          </a:p>
          <a:p>
            <a:pPr marL="0" lvl="0" indent="0" algn="l" rtl="0">
              <a:lnSpc>
                <a:spcPct val="150000"/>
              </a:lnSpc>
              <a:spcBef>
                <a:spcPts val="0"/>
              </a:spcBef>
              <a:spcAft>
                <a:spcPts val="0"/>
              </a:spcAft>
              <a:buClr>
                <a:schemeClr val="dk1"/>
              </a:buClr>
              <a:buFont typeface="Arial"/>
              <a:buNone/>
            </a:pPr>
            <a:endParaRPr sz="500" dirty="0">
              <a:solidFill>
                <a:schemeClr val="lt1"/>
              </a:solidFill>
              <a:latin typeface="Comfortaa"/>
              <a:ea typeface="Comfortaa"/>
              <a:cs typeface="Comfortaa"/>
              <a:sym typeface="Comfortaa"/>
            </a:endParaRPr>
          </a:p>
          <a:p>
            <a:pPr marL="0" lvl="0" indent="0" algn="l" rtl="0">
              <a:lnSpc>
                <a:spcPct val="150000"/>
              </a:lnSpc>
              <a:spcBef>
                <a:spcPts val="0"/>
              </a:spcBef>
              <a:spcAft>
                <a:spcPts val="0"/>
              </a:spcAft>
              <a:buClr>
                <a:schemeClr val="dk1"/>
              </a:buClr>
              <a:buFont typeface="Arial"/>
              <a:buNone/>
            </a:pPr>
            <a:r>
              <a:rPr lang="pt-BR" sz="1600" b="1" dirty="0">
                <a:solidFill>
                  <a:schemeClr val="lt1"/>
                </a:solidFill>
                <a:latin typeface="Comfortaa"/>
                <a:ea typeface="Comfortaa"/>
                <a:cs typeface="Comfortaa"/>
                <a:sym typeface="Comfortaa"/>
              </a:rPr>
              <a:t>Nível 3</a:t>
            </a:r>
            <a:r>
              <a:rPr lang="pt-BR" sz="1600" dirty="0">
                <a:solidFill>
                  <a:schemeClr val="lt1"/>
                </a:solidFill>
                <a:latin typeface="Comfortaa"/>
                <a:ea typeface="Comfortaa"/>
                <a:cs typeface="Comfortaa"/>
                <a:sym typeface="Comfortaa"/>
              </a:rPr>
              <a:t>: HATEOAS (Hypertext As The </a:t>
            </a:r>
            <a:r>
              <a:rPr lang="pt-BR" sz="1600" dirty="0" err="1">
                <a:solidFill>
                  <a:schemeClr val="lt1"/>
                </a:solidFill>
                <a:latin typeface="Comfortaa"/>
                <a:ea typeface="Comfortaa"/>
                <a:cs typeface="Comfortaa"/>
                <a:sym typeface="Comfortaa"/>
              </a:rPr>
              <a:t>Engine</a:t>
            </a:r>
            <a:r>
              <a:rPr lang="pt-BR" sz="1600" dirty="0">
                <a:solidFill>
                  <a:schemeClr val="lt1"/>
                </a:solidFill>
                <a:latin typeface="Comfortaa"/>
                <a:ea typeface="Comfortaa"/>
                <a:cs typeface="Comfortaa"/>
                <a:sym typeface="Comfortaa"/>
              </a:rPr>
              <a:t> </a:t>
            </a:r>
            <a:r>
              <a:rPr lang="pt-BR" sz="1600" dirty="0" err="1">
                <a:solidFill>
                  <a:schemeClr val="lt1"/>
                </a:solidFill>
                <a:latin typeface="Comfortaa"/>
                <a:ea typeface="Comfortaa"/>
                <a:cs typeface="Comfortaa"/>
                <a:sym typeface="Comfortaa"/>
              </a:rPr>
              <a:t>Of</a:t>
            </a:r>
            <a:r>
              <a:rPr lang="pt-BR" sz="1600" dirty="0">
                <a:solidFill>
                  <a:schemeClr val="lt1"/>
                </a:solidFill>
                <a:latin typeface="Comfortaa"/>
                <a:ea typeface="Comfortaa"/>
                <a:cs typeface="Comfortaa"/>
                <a:sym typeface="Comfortaa"/>
              </a:rPr>
              <a:t> </a:t>
            </a:r>
            <a:r>
              <a:rPr lang="pt-BR" sz="1600" dirty="0" err="1">
                <a:solidFill>
                  <a:schemeClr val="lt1"/>
                </a:solidFill>
                <a:latin typeface="Comfortaa"/>
                <a:ea typeface="Comfortaa"/>
                <a:cs typeface="Comfortaa"/>
                <a:sym typeface="Comfortaa"/>
              </a:rPr>
              <a:t>Application</a:t>
            </a:r>
            <a:r>
              <a:rPr lang="pt-BR" sz="1600" dirty="0">
                <a:solidFill>
                  <a:schemeClr val="lt1"/>
                </a:solidFill>
                <a:latin typeface="Comfortaa"/>
                <a:ea typeface="Comfortaa"/>
                <a:cs typeface="Comfortaa"/>
                <a:sym typeface="Comfortaa"/>
              </a:rPr>
              <a:t> </a:t>
            </a:r>
            <a:r>
              <a:rPr lang="pt-BR" sz="1600" dirty="0" err="1">
                <a:solidFill>
                  <a:schemeClr val="lt1"/>
                </a:solidFill>
                <a:latin typeface="Comfortaa"/>
                <a:ea typeface="Comfortaa"/>
                <a:cs typeface="Comfortaa"/>
                <a:sym typeface="Comfortaa"/>
              </a:rPr>
              <a:t>State</a:t>
            </a:r>
            <a:r>
              <a:rPr lang="pt-BR" sz="1600" dirty="0">
                <a:solidFill>
                  <a:schemeClr val="lt1"/>
                </a:solidFill>
                <a:latin typeface="Comfortaa"/>
                <a:ea typeface="Comfortaa"/>
                <a:cs typeface="Comfortaa"/>
                <a:sym typeface="Comfortaa"/>
              </a:rPr>
              <a:t>)</a:t>
            </a:r>
            <a:endParaRPr sz="1600" dirty="0">
              <a:solidFill>
                <a:srgbClr val="FFFFFF"/>
              </a:solidFill>
              <a:latin typeface="Comfortaa"/>
              <a:ea typeface="Comfortaa"/>
              <a:cs typeface="Comfortaa"/>
              <a:sym typeface="Comfortaa"/>
            </a:endParaRPr>
          </a:p>
        </p:txBody>
      </p:sp>
      <p:pic>
        <p:nvPicPr>
          <p:cNvPr id="217" name="Google Shape;217;p35"/>
          <p:cNvPicPr preferRelativeResize="0"/>
          <p:nvPr/>
        </p:nvPicPr>
        <p:blipFill rotWithShape="1">
          <a:blip r:embed="rId4">
            <a:alphaModFix/>
          </a:blip>
          <a:srcRect/>
          <a:stretch/>
        </p:blipFill>
        <p:spPr>
          <a:xfrm>
            <a:off x="6265080" y="872280"/>
            <a:ext cx="433800" cy="433800"/>
          </a:xfrm>
          <a:prstGeom prst="rect">
            <a:avLst/>
          </a:prstGeom>
          <a:noFill/>
          <a:ln>
            <a:noFill/>
          </a:ln>
        </p:spPr>
      </p:pic>
      <p:pic>
        <p:nvPicPr>
          <p:cNvPr id="218" name="Google Shape;218;p35"/>
          <p:cNvPicPr preferRelativeResize="0"/>
          <p:nvPr/>
        </p:nvPicPr>
        <p:blipFill rotWithShape="1">
          <a:blip r:embed="rId5">
            <a:alphaModFix/>
          </a:blip>
          <a:srcRect/>
          <a:stretch/>
        </p:blipFill>
        <p:spPr>
          <a:xfrm>
            <a:off x="4802760" y="683280"/>
            <a:ext cx="622080" cy="622080"/>
          </a:xfrm>
          <a:prstGeom prst="rect">
            <a:avLst/>
          </a:prstGeom>
          <a:noFill/>
          <a:ln>
            <a:noFill/>
          </a:ln>
        </p:spPr>
      </p:pic>
      <p:sp>
        <p:nvSpPr>
          <p:cNvPr id="219" name="Google Shape;219;p35"/>
          <p:cNvSpPr/>
          <p:nvPr/>
        </p:nvSpPr>
        <p:spPr>
          <a:xfrm>
            <a:off x="7013520" y="1000080"/>
            <a:ext cx="248100" cy="15360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5718240" y="1000080"/>
            <a:ext cx="248100" cy="15360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 name="Google Shape;221;p35"/>
          <p:cNvPicPr preferRelativeResize="0"/>
          <p:nvPr/>
        </p:nvPicPr>
        <p:blipFill rotWithShape="1">
          <a:blip r:embed="rId6">
            <a:alphaModFix/>
          </a:blip>
          <a:srcRect/>
          <a:stretch/>
        </p:blipFill>
        <p:spPr>
          <a:xfrm>
            <a:off x="7576200" y="518760"/>
            <a:ext cx="912600" cy="912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TotalTime>
  <Words>1118</Words>
  <Application>Microsoft Office PowerPoint</Application>
  <PresentationFormat>Apresentação na tela (16:9)</PresentationFormat>
  <Paragraphs>148</Paragraphs>
  <Slides>14</Slides>
  <Notes>14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Comfortaa</vt:lpstr>
      <vt:lpstr>Arial</vt:lpstr>
      <vt:lpstr>Montserrat</vt:lpstr>
      <vt:lpstr>Rubik</vt:lpstr>
      <vt:lpstr>Times New Roman</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Gleyson Sampaio</cp:lastModifiedBy>
  <cp:revision>16</cp:revision>
  <dcterms:modified xsi:type="dcterms:W3CDTF">2019-06-24T21:59:13Z</dcterms:modified>
</cp:coreProperties>
</file>